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gD6h93NYLSxZN3wMfZPWx3J8Y2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3DA329-9762-44EE-AB05-3307DCCE2472}">
  <a:tblStyle styleId="{353DA329-9762-44EE-AB05-3307DCCE24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nder.com/alpaca-trading-review" TargetMode="External"/><Relationship Id="rId3" Type="http://schemas.openxmlformats.org/officeDocument/2006/relationships/hyperlink" Target="https://rjunaidraza.medium.com/yahoo-finance-api-to-get-stocks-tickers-data-in-python-c49820249a18" TargetMode="External"/><Relationship Id="rId4" Type="http://schemas.openxmlformats.org/officeDocument/2006/relationships/hyperlink" Target="https://data.nasdaq.com/tools/python" TargetMode="External"/><Relationship Id="rId5" Type="http://schemas.openxmlformats.org/officeDocument/2006/relationships/hyperlink" Target="https://finance.yahoo.com/video/yahoo-finance-live-jul-31-133931771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nder.com/alpaca-trading-review" TargetMode="External"/><Relationship Id="rId3" Type="http://schemas.openxmlformats.org/officeDocument/2006/relationships/hyperlink" Target="https://rjunaidraza.medium.com/yahoo-finance-api-to-get-stocks-tickers-data-in-python-c49820249a18" TargetMode="External"/><Relationship Id="rId4" Type="http://schemas.openxmlformats.org/officeDocument/2006/relationships/hyperlink" Target="https://data.nasdaq.com/tools/python" TargetMode="External"/><Relationship Id="rId5" Type="http://schemas.openxmlformats.org/officeDocument/2006/relationships/hyperlink" Target="https://finance.yahoo.com/video/yahoo-finance-live-jul-31-133931771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nder.com/alpaca-trading-review" TargetMode="External"/><Relationship Id="rId3" Type="http://schemas.openxmlformats.org/officeDocument/2006/relationships/hyperlink" Target="https://rjunaidraza.medium.com/yahoo-finance-api-to-get-stocks-tickers-data-in-python-c49820249a18" TargetMode="External"/><Relationship Id="rId4" Type="http://schemas.openxmlformats.org/officeDocument/2006/relationships/hyperlink" Target="https://data.nasdaq.com/tools/python" TargetMode="External"/><Relationship Id="rId5" Type="http://schemas.openxmlformats.org/officeDocument/2006/relationships/hyperlink" Target="https://finance.yahoo.com/video/yahoo-finance-live-jul-31-133931771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78161e3d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578161e3dc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78161e3d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8" name="Google Shape;278;g2578161e3dc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78161e3d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97" name="Google Shape;297;g2578161e3dc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8161e3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[Sources]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Alpaca Logo;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https://www.finder.com/alpaca-trading-review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YFinance Logo;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https://rjunaidraza.medium.com/yahoo-finance-api-to-get-stocks-tickers-data-in-python-c49820249a18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NASDAQ Logo;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https://data.nasdaq.com/tools/python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Yahoo Finance Logo;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https://finance.yahoo.com/video/yahoo-finance-live-jul-31-133931771.html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  <p:sp>
        <p:nvSpPr>
          <p:cNvPr id="107" name="Google Shape;107;g2578161e3d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798f107f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[Sources]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Alpaca Logo;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https://www.finder.com/alpaca-trading-review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YFinance Logo;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https://rjunaidraza.medium.com/yahoo-finance-api-to-get-stocks-tickers-data-in-python-c49820249a18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NASDAQ Logo;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https://data.nasdaq.com/tools/python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Yahoo Finance Logo;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https://finance.yahoo.com/video/yahoo-finance-live-jul-31-133931771.html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  <p:sp>
        <p:nvSpPr>
          <p:cNvPr id="122" name="Google Shape;122;g25798f107fc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798f107fc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[Sources]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Alpaca Logo;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https://www.finder.com/alpaca-trading-review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YFinance Logo;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https://rjunaidraza.medium.com/yahoo-finance-api-to-get-stocks-tickers-data-in-python-c49820249a18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NASDAQ Logo;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https://data.nasdaq.com/tools/python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Yahoo Finance Logo;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https://finance.yahoo.com/video/yahoo-finance-live-jul-31-133931771.html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  <p:sp>
        <p:nvSpPr>
          <p:cNvPr id="146" name="Google Shape;146;g25798f107fc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78161e3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Forest:</a:t>
            </a:r>
            <a:endParaRPr b="1" sz="105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forests or random decision forests is an ensemble learning method for classification, regression and other tasks that operates by constructing a multitude of decision trees at training time. For classification tasks, the output of the random forest is the class selected by most trees.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Logistic</a:t>
            </a:r>
            <a:r>
              <a:rPr b="1" lang="en-US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Regression: </a:t>
            </a:r>
            <a:endParaRPr b="1" sz="105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Logistic regression is a supervised machine learning algorithm mainly used for classification tasks where the goal is to predict the probability that an instance of belonging to a given class or not. It is a kind of statistical algorithm, which analyze the relationship between a set of independent variables and the dependent binary variables.</a:t>
            </a:r>
            <a:endParaRPr sz="130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Neural Network: </a:t>
            </a:r>
            <a:endParaRPr b="1" sz="1300" u="sng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 method in artificial intelligence that teaches the model to process data by using interconnected nodes</a:t>
            </a:r>
            <a:endParaRPr b="1" sz="1300" u="sng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g2578161e3dc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78161e3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B2B2B"/>
              </a:solidFill>
            </a:endParaRPr>
          </a:p>
        </p:txBody>
      </p:sp>
      <p:sp>
        <p:nvSpPr>
          <p:cNvPr id="192" name="Google Shape;192;g2578161e3d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78161e3d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578161e3dc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78161e3d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578161e3dc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6.pn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9" Type="http://schemas.openxmlformats.org/officeDocument/2006/relationships/image" Target="../media/image17.jp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7.jp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10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13" Type="http://schemas.openxmlformats.org/officeDocument/2006/relationships/image" Target="../media/image11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 rot="-2700000">
            <a:off x="4258578" y="2837669"/>
            <a:ext cx="16918990" cy="6121598"/>
          </a:xfrm>
          <a:custGeom>
            <a:rect b="b" l="l" r="r" t="t"/>
            <a:pathLst>
              <a:path extrusionOk="0"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935875" y="2961871"/>
            <a:ext cx="11078100" cy="5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8F8F8"/>
                </a:solidFill>
              </a:rPr>
              <a:t>The Optimal Model: Machine Learning - based Sell-Side Equity Research</a:t>
            </a:r>
            <a:endParaRPr sz="8000"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8566650"/>
            <a:ext cx="80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8F8F8"/>
                </a:solidFill>
              </a:rPr>
              <a:t>Group 5 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028700" y="1028700"/>
            <a:ext cx="475127" cy="489363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9" name="Google Shape;8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578161e3dc_0_20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578161e3dc_0_203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8" name="Google Shape;268;g2578161e3dc_0_203"/>
          <p:cNvGrpSpPr/>
          <p:nvPr/>
        </p:nvGrpSpPr>
        <p:grpSpPr>
          <a:xfrm>
            <a:off x="1028700" y="2756843"/>
            <a:ext cx="6165000" cy="2764148"/>
            <a:chOff x="0" y="-1321725"/>
            <a:chExt cx="8220000" cy="3685531"/>
          </a:xfrm>
        </p:grpSpPr>
        <p:sp>
          <p:nvSpPr>
            <p:cNvPr id="269" name="Google Shape;269;g2578161e3dc_0_203"/>
            <p:cNvSpPr txBox="1"/>
            <p:nvPr/>
          </p:nvSpPr>
          <p:spPr>
            <a:xfrm>
              <a:off x="0" y="-1321725"/>
              <a:ext cx="82200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Results &amp; Conclusion</a:t>
              </a:r>
              <a:endParaRPr/>
            </a:p>
          </p:txBody>
        </p:sp>
        <p:sp>
          <p:nvSpPr>
            <p:cNvPr id="270" name="Google Shape;270;g2578161e3dc_0_203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g2578161e3dc_0_203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g2578161e3dc_0_203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3" name="Google Shape;273;g2578161e3dc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578161e3dc_0_203"/>
          <p:cNvSpPr txBox="1"/>
          <p:nvPr/>
        </p:nvSpPr>
        <p:spPr>
          <a:xfrm>
            <a:off x="7027050" y="2390575"/>
            <a:ext cx="100359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The two first models we did not produce ideal results 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Not having enough data 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Working with different parameters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Splitting training and testing sets at different times</a:t>
            </a:r>
            <a:endParaRPr sz="2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The Logistic Regression model 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Pipeline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Hyperparameter tuning </a:t>
            </a:r>
            <a:endParaRPr sz="2600">
              <a:solidFill>
                <a:schemeClr val="lt1"/>
              </a:solidFill>
            </a:endParaRPr>
          </a:p>
          <a:p>
            <a:pPr indent="-3937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romanLcPeriod"/>
            </a:pPr>
            <a:r>
              <a:rPr lang="en-US" sz="2600">
                <a:solidFill>
                  <a:schemeClr val="lt1"/>
                </a:solidFill>
              </a:rPr>
              <a:t>C(or regularization strength)</a:t>
            </a:r>
            <a:endParaRPr sz="2600">
              <a:solidFill>
                <a:schemeClr val="lt1"/>
              </a:solidFill>
            </a:endParaRPr>
          </a:p>
          <a:p>
            <a:pPr indent="-3937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romanLcPeriod"/>
            </a:pPr>
            <a:r>
              <a:rPr lang="en-US" sz="2600">
                <a:solidFill>
                  <a:schemeClr val="lt1"/>
                </a:solidFill>
              </a:rPr>
              <a:t>Penalty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lphaLcPeriod"/>
            </a:pPr>
            <a:r>
              <a:rPr lang="en-US" sz="2600">
                <a:solidFill>
                  <a:schemeClr val="lt1"/>
                </a:solidFill>
              </a:rPr>
              <a:t>Grid search for finding best model</a:t>
            </a:r>
            <a:endParaRPr sz="2600">
              <a:solidFill>
                <a:schemeClr val="lt1"/>
              </a:solidFill>
            </a:endParaRPr>
          </a:p>
          <a:p>
            <a:pPr indent="-3937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romanLcPeriod"/>
            </a:pPr>
            <a:r>
              <a:rPr lang="en-US" sz="2600">
                <a:solidFill>
                  <a:schemeClr val="lt1"/>
                </a:solidFill>
              </a:rPr>
              <a:t>Finding the best combination of hyperparameters values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275" name="Google Shape;275;g2578161e3dc_0_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4374" y="5757325"/>
            <a:ext cx="5275249" cy="36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578161e3dc_0_12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578161e3dc_0_128"/>
          <p:cNvSpPr/>
          <p:nvPr/>
        </p:nvSpPr>
        <p:spPr>
          <a:xfrm rot="543719">
            <a:off x="-834206" y="8008591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2" name="Google Shape;282;g2578161e3dc_0_128"/>
          <p:cNvGrpSpPr/>
          <p:nvPr/>
        </p:nvGrpSpPr>
        <p:grpSpPr>
          <a:xfrm>
            <a:off x="972846" y="2134188"/>
            <a:ext cx="16724596" cy="7924050"/>
            <a:chOff x="-76933" y="-2151939"/>
            <a:chExt cx="21183782" cy="10565400"/>
          </a:xfrm>
        </p:grpSpPr>
        <p:sp>
          <p:nvSpPr>
            <p:cNvPr id="283" name="Google Shape;283;g2578161e3dc_0_128"/>
            <p:cNvSpPr txBox="1"/>
            <p:nvPr/>
          </p:nvSpPr>
          <p:spPr>
            <a:xfrm>
              <a:off x="-76933" y="-2151925"/>
              <a:ext cx="82200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Next Steps</a:t>
              </a:r>
              <a:endParaRPr/>
            </a:p>
          </p:txBody>
        </p:sp>
        <p:sp>
          <p:nvSpPr>
            <p:cNvPr id="284" name="Google Shape;284;g2578161e3dc_0_128"/>
            <p:cNvSpPr txBox="1"/>
            <p:nvPr/>
          </p:nvSpPr>
          <p:spPr>
            <a:xfrm>
              <a:off x="6841849" y="-2151939"/>
              <a:ext cx="14265000" cy="105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●"/>
              </a:pPr>
              <a:r>
                <a:rPr lang="en-US" sz="2200">
                  <a:solidFill>
                    <a:srgbClr val="F8F8F8"/>
                  </a:solidFill>
                </a:rPr>
                <a:t>Feature engineering and selection for all three ML models 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fundamental, technical, and macro to improve predictive accuracy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●"/>
              </a:pPr>
              <a:r>
                <a:rPr lang="en-US" sz="2200">
                  <a:solidFill>
                    <a:srgbClr val="F8F8F8"/>
                  </a:solidFill>
                </a:rPr>
                <a:t>More hyperparameter tuning with the Neural Network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experimenting with different optimizer, loss, activation functions and number of epochs 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●"/>
              </a:pPr>
              <a:r>
                <a:rPr lang="en-US" sz="2200">
                  <a:solidFill>
                    <a:srgbClr val="F8F8F8"/>
                  </a:solidFill>
                </a:rPr>
                <a:t>Taking into account the street consensus - picking a different stock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AAPL has gone up consistently for 8 years - so maybe better to just hold instead of trade this stock - or pick a more volatile stock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at that given moment in time (averaging the B/S/H of major players) recommendations into our data instead of using price action data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●"/>
              </a:pPr>
              <a:r>
                <a:rPr lang="en-US" sz="2200">
                  <a:solidFill>
                    <a:srgbClr val="F8F8F8"/>
                  </a:solidFill>
                </a:rPr>
                <a:t>Better data cleaning and collection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what is correlated to stock performance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correcting the dataset to have holds, instead of only buy and sell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coming up with our own proprietary metrics using alternative data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gathering more data than 2 years to catch economic cycles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●"/>
              </a:pPr>
              <a:r>
                <a:rPr lang="en-US" sz="2200">
                  <a:solidFill>
                    <a:srgbClr val="F8F8F8"/>
                  </a:solidFill>
                </a:rPr>
                <a:t>Improving the NLP aspect of the project </a:t>
              </a:r>
              <a:endParaRPr sz="2200">
                <a:solidFill>
                  <a:srgbClr val="F8F8F8"/>
                </a:solidFill>
              </a:endParaRPr>
            </a:p>
            <a:p>
              <a:pPr indent="-3683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200"/>
                <a:buChar char="○"/>
              </a:pPr>
              <a:r>
                <a:rPr lang="en-US" sz="2200">
                  <a:solidFill>
                    <a:srgbClr val="F8F8F8"/>
                  </a:solidFill>
                </a:rPr>
                <a:t>scanning more articles, etc. </a:t>
              </a:r>
              <a:endParaRPr sz="2200">
                <a:solidFill>
                  <a:srgbClr val="F8F8F8"/>
                </a:solidFill>
              </a:endParaRPr>
            </a:p>
          </p:txBody>
        </p:sp>
      </p:grpSp>
      <p:sp>
        <p:nvSpPr>
          <p:cNvPr id="285" name="Google Shape;285;g2578161e3dc_0_128"/>
          <p:cNvSpPr txBox="1"/>
          <p:nvPr/>
        </p:nvSpPr>
        <p:spPr>
          <a:xfrm>
            <a:off x="7702238" y="3817169"/>
            <a:ext cx="430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78161e3dc_0_128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g2578161e3dc_0_128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8" name="Google Shape;288;g2578161e3dc_0_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578161e3dc_0_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0700" y="4210318"/>
            <a:ext cx="1202825" cy="12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578161e3dc_0_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513" y="4210325"/>
            <a:ext cx="1202824" cy="12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578161e3dc_0_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6904" y="7926763"/>
            <a:ext cx="1527725" cy="5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578161e3dc_0_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8524" y="7837237"/>
            <a:ext cx="1527723" cy="76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578161e3dc_0_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56900" y="5895700"/>
            <a:ext cx="1368099" cy="13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578161e3dc_0_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8697" y="5928273"/>
            <a:ext cx="1368100" cy="130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578161e3dc_0_25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578161e3dc_0_253"/>
          <p:cNvSpPr/>
          <p:nvPr/>
        </p:nvSpPr>
        <p:spPr>
          <a:xfrm rot="543719">
            <a:off x="-834206" y="8008591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g2578161e3dc_0_253"/>
          <p:cNvSpPr txBox="1"/>
          <p:nvPr/>
        </p:nvSpPr>
        <p:spPr>
          <a:xfrm>
            <a:off x="935876" y="2462679"/>
            <a:ext cx="829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8F8F8"/>
                </a:solidFill>
              </a:rPr>
              <a:t>Questions?</a:t>
            </a:r>
            <a:endParaRPr sz="3200"/>
          </a:p>
        </p:txBody>
      </p:sp>
      <p:sp>
        <p:nvSpPr>
          <p:cNvPr id="302" name="Google Shape;302;g2578161e3dc_0_253"/>
          <p:cNvSpPr txBox="1"/>
          <p:nvPr/>
        </p:nvSpPr>
        <p:spPr>
          <a:xfrm>
            <a:off x="7702238" y="3817169"/>
            <a:ext cx="430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578161e3dc_0_253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g2578161e3dc_0_253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5" name="Google Shape;305;g2578161e3dc_0_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 rot="543904">
            <a:off x="-940728" y="8061713"/>
            <a:ext cx="10103966" cy="8156656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5"/>
          <p:cNvGrpSpPr/>
          <p:nvPr/>
        </p:nvGrpSpPr>
        <p:grpSpPr>
          <a:xfrm>
            <a:off x="1028700" y="618518"/>
            <a:ext cx="8064200" cy="4902474"/>
            <a:chOff x="0" y="-4172825"/>
            <a:chExt cx="10752267" cy="6536631"/>
          </a:xfrm>
        </p:grpSpPr>
        <p:sp>
          <p:nvSpPr>
            <p:cNvPr id="97" name="Google Shape;97;p5"/>
            <p:cNvSpPr txBox="1"/>
            <p:nvPr/>
          </p:nvSpPr>
          <p:spPr>
            <a:xfrm>
              <a:off x="2532267" y="-4172825"/>
              <a:ext cx="82200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Executive Summary</a:t>
              </a:r>
              <a:endParaRPr/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2159446">
            <a:off x="13111917" y="-3539846"/>
            <a:ext cx="7814506" cy="6308438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5"/>
          <p:cNvSpPr/>
          <p:nvPr/>
        </p:nvSpPr>
        <p:spPr>
          <a:xfrm>
            <a:off x="1028700" y="1028700"/>
            <a:ext cx="475127" cy="489363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1" name="Google Shape;10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42700" y="733612"/>
            <a:ext cx="7737526" cy="51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758125" y="3512150"/>
            <a:ext cx="83349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 u="sng">
                <a:solidFill>
                  <a:schemeClr val="lt1"/>
                </a:solidFill>
              </a:rPr>
              <a:t>Four Categories of  Indicators: </a:t>
            </a:r>
            <a:endParaRPr b="1" sz="2700" u="sng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Technical Indicators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Fundamental Indicators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Macro Indicators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News Sentiment Indicators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 u="sng">
                <a:solidFill>
                  <a:schemeClr val="lt1"/>
                </a:solidFill>
              </a:rPr>
              <a:t>Three Predicted Machine Learning Models:</a:t>
            </a:r>
            <a:endParaRPr b="1" sz="2700" u="sng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Random Forest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Logistic Regression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Neural Network 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51925" y="7779350"/>
            <a:ext cx="1549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</a:rPr>
              <a:t>GOAL: Determine the BEST Classification Model to determine our Buy or Sell Recommendation </a:t>
            </a: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578161e3dc_0_82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578161e3dc_0_82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g2578161e3dc_0_82"/>
          <p:cNvSpPr txBox="1"/>
          <p:nvPr/>
        </p:nvSpPr>
        <p:spPr>
          <a:xfrm>
            <a:off x="3048350" y="815318"/>
            <a:ext cx="6165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8F8F8"/>
                </a:solidFill>
              </a:rPr>
              <a:t>Data Preparation &amp; Model Training Process</a:t>
            </a:r>
            <a:endParaRPr sz="4000"/>
          </a:p>
        </p:txBody>
      </p:sp>
      <p:sp>
        <p:nvSpPr>
          <p:cNvPr id="112" name="Google Shape;112;g2578161e3dc_0_82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g2578161e3dc_0_82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4" name="Google Shape;114;g2578161e3dc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578161e3dc_0_82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578161e3dc_0_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1101" y="2476263"/>
            <a:ext cx="6149574" cy="307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578161e3dc_0_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1400" y="2422250"/>
            <a:ext cx="6165000" cy="318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578161e3dc_0_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6625" y="5857464"/>
            <a:ext cx="6149573" cy="345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578161e3dc_0_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81400" y="5795719"/>
            <a:ext cx="6165000" cy="352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5798f107fc_3_2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5798f107fc_3_2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g25798f107fc_3_2"/>
          <p:cNvSpPr txBox="1"/>
          <p:nvPr/>
        </p:nvSpPr>
        <p:spPr>
          <a:xfrm>
            <a:off x="3048350" y="815318"/>
            <a:ext cx="6165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8F8F8"/>
                </a:solidFill>
              </a:rPr>
              <a:t>Data Preparation &amp; Model Training Process</a:t>
            </a:r>
            <a:endParaRPr sz="4000"/>
          </a:p>
        </p:txBody>
      </p:sp>
      <p:sp>
        <p:nvSpPr>
          <p:cNvPr id="127" name="Google Shape;127;g25798f107fc_3_2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g25798f107fc_3_2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9" name="Google Shape;129;g25798f107fc_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5798f107fc_3_2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5798f107fc_3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875" y="4182376"/>
            <a:ext cx="15558492" cy="443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5798f107fc_3_2"/>
          <p:cNvSpPr/>
          <p:nvPr/>
        </p:nvSpPr>
        <p:spPr>
          <a:xfrm>
            <a:off x="2493150" y="4215550"/>
            <a:ext cx="4384500" cy="113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5798f107fc_3_2"/>
          <p:cNvSpPr txBox="1"/>
          <p:nvPr/>
        </p:nvSpPr>
        <p:spPr>
          <a:xfrm>
            <a:off x="1919188" y="2581975"/>
            <a:ext cx="438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AutoNum type="arabicPeriod"/>
            </a:pPr>
            <a:r>
              <a:rPr b="1"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Technical Indicators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25798f107fc_3_2"/>
          <p:cNvCxnSpPr>
            <a:endCxn id="132" idx="0"/>
          </p:cNvCxnSpPr>
          <p:nvPr/>
        </p:nvCxnSpPr>
        <p:spPr>
          <a:xfrm>
            <a:off x="4157700" y="3324550"/>
            <a:ext cx="527700" cy="89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g25798f107fc_3_2"/>
          <p:cNvSpPr/>
          <p:nvPr/>
        </p:nvSpPr>
        <p:spPr>
          <a:xfrm>
            <a:off x="6924475" y="4192100"/>
            <a:ext cx="4220400" cy="113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5798f107fc_3_2"/>
          <p:cNvSpPr txBox="1"/>
          <p:nvPr/>
        </p:nvSpPr>
        <p:spPr>
          <a:xfrm>
            <a:off x="6549813" y="2581975"/>
            <a:ext cx="438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Fundamental Indicators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g25798f107fc_3_2"/>
          <p:cNvCxnSpPr>
            <a:endCxn id="135" idx="0"/>
          </p:cNvCxnSpPr>
          <p:nvPr/>
        </p:nvCxnSpPr>
        <p:spPr>
          <a:xfrm>
            <a:off x="8776675" y="3207200"/>
            <a:ext cx="258000" cy="98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g25798f107fc_3_2"/>
          <p:cNvSpPr/>
          <p:nvPr/>
        </p:nvSpPr>
        <p:spPr>
          <a:xfrm>
            <a:off x="11191675" y="4168650"/>
            <a:ext cx="1828800" cy="11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5798f107fc_3_2"/>
          <p:cNvSpPr txBox="1"/>
          <p:nvPr/>
        </p:nvSpPr>
        <p:spPr>
          <a:xfrm>
            <a:off x="10500496" y="2581975"/>
            <a:ext cx="31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Macro Indicators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g25798f107fc_3_2"/>
          <p:cNvCxnSpPr>
            <a:endCxn id="138" idx="0"/>
          </p:cNvCxnSpPr>
          <p:nvPr/>
        </p:nvCxnSpPr>
        <p:spPr>
          <a:xfrm>
            <a:off x="11918575" y="3254250"/>
            <a:ext cx="187500" cy="91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g25798f107fc_3_2"/>
          <p:cNvSpPr txBox="1"/>
          <p:nvPr/>
        </p:nvSpPr>
        <p:spPr>
          <a:xfrm>
            <a:off x="13630088" y="2581975"/>
            <a:ext cx="438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News Sentiment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5798f107fc_3_2"/>
          <p:cNvSpPr/>
          <p:nvPr/>
        </p:nvSpPr>
        <p:spPr>
          <a:xfrm>
            <a:off x="14849275" y="4215550"/>
            <a:ext cx="2074200" cy="11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g25798f107fc_3_2"/>
          <p:cNvCxnSpPr>
            <a:endCxn id="142" idx="0"/>
          </p:cNvCxnSpPr>
          <p:nvPr/>
        </p:nvCxnSpPr>
        <p:spPr>
          <a:xfrm>
            <a:off x="15857575" y="3254350"/>
            <a:ext cx="28800" cy="96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5798f107fc_4_1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5798f107fc_4_10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g25798f107fc_4_10"/>
          <p:cNvSpPr txBox="1"/>
          <p:nvPr/>
        </p:nvSpPr>
        <p:spPr>
          <a:xfrm>
            <a:off x="3048350" y="815318"/>
            <a:ext cx="6165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8F8F8"/>
                </a:solidFill>
              </a:rPr>
              <a:t>Data Preparation &amp; Model Training Process</a:t>
            </a:r>
            <a:endParaRPr sz="4000"/>
          </a:p>
        </p:txBody>
      </p:sp>
      <p:sp>
        <p:nvSpPr>
          <p:cNvPr id="151" name="Google Shape;151;g25798f107fc_4_10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25798f107fc_4_10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3" name="Google Shape;153;g25798f107fc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5798f107fc_4_10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5798f107fc_4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875" y="4182376"/>
            <a:ext cx="15558492" cy="44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5798f107fc_4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00" y="2353725"/>
            <a:ext cx="6384575" cy="76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5798f107fc_4_10"/>
          <p:cNvSpPr/>
          <p:nvPr/>
        </p:nvSpPr>
        <p:spPr>
          <a:xfrm>
            <a:off x="4796475" y="4182400"/>
            <a:ext cx="2019900" cy="443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g25798f107fc_4_10"/>
          <p:cNvCxnSpPr/>
          <p:nvPr/>
        </p:nvCxnSpPr>
        <p:spPr>
          <a:xfrm>
            <a:off x="3720575" y="3125400"/>
            <a:ext cx="1283400" cy="101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g25798f107fc_4_10"/>
          <p:cNvSpPr/>
          <p:nvPr/>
        </p:nvSpPr>
        <p:spPr>
          <a:xfrm>
            <a:off x="2303975" y="4182400"/>
            <a:ext cx="1368000" cy="443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25798f107fc_4_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800" y="2232000"/>
            <a:ext cx="4119149" cy="1236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25798f107fc_4_10"/>
          <p:cNvCxnSpPr>
            <a:endCxn id="159" idx="0"/>
          </p:cNvCxnSpPr>
          <p:nvPr/>
        </p:nvCxnSpPr>
        <p:spPr>
          <a:xfrm>
            <a:off x="1954475" y="3538300"/>
            <a:ext cx="1033500" cy="64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g25798f107fc_4_10"/>
          <p:cNvSpPr/>
          <p:nvPr/>
        </p:nvSpPr>
        <p:spPr>
          <a:xfrm>
            <a:off x="6854125" y="4218150"/>
            <a:ext cx="4267200" cy="440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25798f107fc_4_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66200" y="1699425"/>
            <a:ext cx="4119149" cy="15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g25798f107fc_4_10"/>
          <p:cNvCxnSpPr>
            <a:endCxn id="162" idx="0"/>
          </p:cNvCxnSpPr>
          <p:nvPr/>
        </p:nvCxnSpPr>
        <p:spPr>
          <a:xfrm flipH="1">
            <a:off x="8987725" y="3373950"/>
            <a:ext cx="164100" cy="84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g25798f107fc_4_10"/>
          <p:cNvSpPr/>
          <p:nvPr/>
        </p:nvSpPr>
        <p:spPr>
          <a:xfrm>
            <a:off x="11191675" y="4182250"/>
            <a:ext cx="1782000" cy="443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25798f107fc_4_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184600" y="1296275"/>
            <a:ext cx="4267200" cy="193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25798f107fc_4_10"/>
          <p:cNvCxnSpPr>
            <a:endCxn id="165" idx="0"/>
          </p:cNvCxnSpPr>
          <p:nvPr/>
        </p:nvCxnSpPr>
        <p:spPr>
          <a:xfrm flipH="1">
            <a:off x="12082675" y="3327250"/>
            <a:ext cx="1266000" cy="85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g25798f107fc_4_10"/>
          <p:cNvSpPr/>
          <p:nvPr/>
        </p:nvSpPr>
        <p:spPr>
          <a:xfrm>
            <a:off x="14802375" y="4218150"/>
            <a:ext cx="2121000" cy="440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25798f107fc_4_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95500" y="281625"/>
            <a:ext cx="4056300" cy="209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5798f107fc_4_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418101" y="2342800"/>
            <a:ext cx="4119150" cy="64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g25798f107fc_4_10"/>
          <p:cNvCxnSpPr>
            <a:endCxn id="168" idx="0"/>
          </p:cNvCxnSpPr>
          <p:nvPr/>
        </p:nvCxnSpPr>
        <p:spPr>
          <a:xfrm>
            <a:off x="15518775" y="2953950"/>
            <a:ext cx="344100" cy="126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g25798f107fc_4_10"/>
          <p:cNvSpPr/>
          <p:nvPr/>
        </p:nvSpPr>
        <p:spPr>
          <a:xfrm>
            <a:off x="3668775" y="4194150"/>
            <a:ext cx="1127700" cy="443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5798f107fc_4_10"/>
          <p:cNvSpPr/>
          <p:nvPr/>
        </p:nvSpPr>
        <p:spPr>
          <a:xfrm>
            <a:off x="12953825" y="4194150"/>
            <a:ext cx="1782000" cy="443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578161e3dc_0_5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578161e3dc_0_5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0" name="Google Shape;180;g2578161e3dc_0_59"/>
          <p:cNvGrpSpPr/>
          <p:nvPr/>
        </p:nvGrpSpPr>
        <p:grpSpPr>
          <a:xfrm>
            <a:off x="1195800" y="618525"/>
            <a:ext cx="11777775" cy="5341792"/>
            <a:chOff x="0" y="-2662716"/>
            <a:chExt cx="15703700" cy="7122389"/>
          </a:xfrm>
        </p:grpSpPr>
        <p:sp>
          <p:nvSpPr>
            <p:cNvPr id="181" name="Google Shape;181;g2578161e3dc_0_59"/>
            <p:cNvSpPr txBox="1"/>
            <p:nvPr/>
          </p:nvSpPr>
          <p:spPr>
            <a:xfrm>
              <a:off x="2688500" y="-2662716"/>
              <a:ext cx="130152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The Three Models</a:t>
              </a:r>
              <a:endParaRPr/>
            </a:p>
          </p:txBody>
        </p:sp>
        <p:sp>
          <p:nvSpPr>
            <p:cNvPr id="182" name="Google Shape;182;g2578161e3dc_0_59"/>
            <p:cNvSpPr txBox="1"/>
            <p:nvPr/>
          </p:nvSpPr>
          <p:spPr>
            <a:xfrm>
              <a:off x="0" y="4172273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g2578161e3dc_0_59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g2578161e3dc_0_59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g2578161e3dc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578161e3dc_0_59"/>
          <p:cNvSpPr txBox="1"/>
          <p:nvPr/>
        </p:nvSpPr>
        <p:spPr>
          <a:xfrm>
            <a:off x="921275" y="2813600"/>
            <a:ext cx="1592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2578161e3dc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4150" y="2322301"/>
            <a:ext cx="6503650" cy="32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78161e3dc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375" y="2322300"/>
            <a:ext cx="6797049" cy="33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578161e3dc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2650" y="6149925"/>
            <a:ext cx="6873416" cy="339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578161e3dc_0_105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g2578161e3dc_0_105"/>
          <p:cNvGrpSpPr/>
          <p:nvPr/>
        </p:nvGrpSpPr>
        <p:grpSpPr>
          <a:xfrm>
            <a:off x="6596037" y="452260"/>
            <a:ext cx="2328664" cy="2631233"/>
            <a:chOff x="232457" y="-356275"/>
            <a:chExt cx="1050841" cy="888900"/>
          </a:xfrm>
        </p:grpSpPr>
        <p:sp>
          <p:nvSpPr>
            <p:cNvPr id="196" name="Google Shape;196;g2578161e3dc_0_105"/>
            <p:cNvSpPr/>
            <p:nvPr/>
          </p:nvSpPr>
          <p:spPr>
            <a:xfrm>
              <a:off x="232457" y="-126567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2578161e3dc_0_105"/>
            <p:cNvSpPr txBox="1"/>
            <p:nvPr/>
          </p:nvSpPr>
          <p:spPr>
            <a:xfrm>
              <a:off x="351532" y="-356275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999">
                  <a:solidFill>
                    <a:srgbClr val="F8F8F8"/>
                  </a:solidFill>
                </a:rPr>
                <a:t>0.4701</a:t>
              </a:r>
              <a:endParaRPr/>
            </a:p>
          </p:txBody>
        </p:sp>
      </p:grpSp>
      <p:sp>
        <p:nvSpPr>
          <p:cNvPr id="198" name="Google Shape;198;g2578161e3dc_0_105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9" name="Google Shape;199;g2578161e3dc_0_105"/>
          <p:cNvGrpSpPr/>
          <p:nvPr/>
        </p:nvGrpSpPr>
        <p:grpSpPr>
          <a:xfrm>
            <a:off x="879925" y="1179681"/>
            <a:ext cx="6165000" cy="5896161"/>
            <a:chOff x="-198367" y="-3424608"/>
            <a:chExt cx="8220000" cy="7861548"/>
          </a:xfrm>
        </p:grpSpPr>
        <p:sp>
          <p:nvSpPr>
            <p:cNvPr id="200" name="Google Shape;200;g2578161e3dc_0_105"/>
            <p:cNvSpPr txBox="1"/>
            <p:nvPr/>
          </p:nvSpPr>
          <p:spPr>
            <a:xfrm>
              <a:off x="-198367" y="-3424608"/>
              <a:ext cx="82200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Neural Network</a:t>
              </a:r>
              <a:endParaRPr/>
            </a:p>
          </p:txBody>
        </p:sp>
        <p:sp>
          <p:nvSpPr>
            <p:cNvPr id="201" name="Google Shape;201;g2578161e3dc_0_105"/>
            <p:cNvSpPr txBox="1"/>
            <p:nvPr/>
          </p:nvSpPr>
          <p:spPr>
            <a:xfrm>
              <a:off x="-198367" y="738539"/>
              <a:ext cx="6455700" cy="3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F8F8F8"/>
                  </a:solidFill>
                </a:rPr>
                <a:t>After backtesting and manual optimization, we found the neural network to be less than ideal for predicting the correct BUY or SELL classification. </a:t>
              </a:r>
              <a:r>
                <a:rPr i="0" lang="en-US" sz="2900" u="none" cap="none" strike="noStrike">
                  <a:solidFill>
                    <a:srgbClr val="F8F8F8"/>
                  </a:solidFill>
                </a:rPr>
                <a:t> </a:t>
              </a:r>
              <a:endParaRPr sz="1500"/>
            </a:p>
          </p:txBody>
        </p:sp>
      </p:grpSp>
      <p:grpSp>
        <p:nvGrpSpPr>
          <p:cNvPr id="202" name="Google Shape;202;g2578161e3dc_0_105"/>
          <p:cNvGrpSpPr/>
          <p:nvPr/>
        </p:nvGrpSpPr>
        <p:grpSpPr>
          <a:xfrm>
            <a:off x="9742593" y="1179663"/>
            <a:ext cx="7709531" cy="1176411"/>
            <a:chOff x="-3573716" y="-3290717"/>
            <a:chExt cx="6376255" cy="1568548"/>
          </a:xfrm>
        </p:grpSpPr>
        <p:sp>
          <p:nvSpPr>
            <p:cNvPr id="203" name="Google Shape;203;g2578161e3dc_0_105"/>
            <p:cNvSpPr txBox="1"/>
            <p:nvPr/>
          </p:nvSpPr>
          <p:spPr>
            <a:xfrm>
              <a:off x="-3573716" y="-3290717"/>
              <a:ext cx="5737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99">
                  <a:solidFill>
                    <a:srgbClr val="F8F8F8"/>
                  </a:solidFill>
                </a:rPr>
                <a:t>MODEL 1 ACCURACY SCORE</a:t>
              </a:r>
              <a:endParaRPr sz="1600"/>
            </a:p>
          </p:txBody>
        </p:sp>
        <p:sp>
          <p:nvSpPr>
            <p:cNvPr id="204" name="Google Shape;204;g2578161e3dc_0_105"/>
            <p:cNvSpPr txBox="1"/>
            <p:nvPr/>
          </p:nvSpPr>
          <p:spPr>
            <a:xfrm>
              <a:off x="-2934661" y="-2214769"/>
              <a:ext cx="573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8F8F8"/>
                </a:solidFill>
              </a:endParaRPr>
            </a:p>
          </p:txBody>
        </p:sp>
      </p:grpSp>
      <p:sp>
        <p:nvSpPr>
          <p:cNvPr id="205" name="Google Shape;205;g2578161e3dc_0_105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2578161e3dc_0_105"/>
          <p:cNvSpPr txBox="1"/>
          <p:nvPr/>
        </p:nvSpPr>
        <p:spPr>
          <a:xfrm>
            <a:off x="9742600" y="5647888"/>
            <a:ext cx="63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F8F8F8"/>
                </a:solidFill>
              </a:rPr>
              <a:t>MODEL 2 USING FEATURE ENGINEERING</a:t>
            </a:r>
            <a:endParaRPr sz="1600"/>
          </a:p>
        </p:txBody>
      </p:sp>
      <p:sp>
        <p:nvSpPr>
          <p:cNvPr id="207" name="Google Shape;207;g2578161e3dc_0_105"/>
          <p:cNvSpPr/>
          <p:nvPr/>
        </p:nvSpPr>
        <p:spPr>
          <a:xfrm>
            <a:off x="6596562" y="5919482"/>
            <a:ext cx="2327613" cy="1271287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578161e3dc_0_105"/>
          <p:cNvSpPr txBox="1"/>
          <p:nvPr/>
        </p:nvSpPr>
        <p:spPr>
          <a:xfrm>
            <a:off x="6859920" y="5239485"/>
            <a:ext cx="18009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F8F8F8"/>
                </a:solidFill>
              </a:rPr>
              <a:t>0.5203</a:t>
            </a:r>
            <a:endParaRPr/>
          </a:p>
        </p:txBody>
      </p:sp>
      <p:sp>
        <p:nvSpPr>
          <p:cNvPr id="209" name="Google Shape;209;g2578161e3dc_0_105"/>
          <p:cNvSpPr txBox="1"/>
          <p:nvPr/>
        </p:nvSpPr>
        <p:spPr>
          <a:xfrm>
            <a:off x="10406125" y="7316675"/>
            <a:ext cx="67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8F8F8"/>
              </a:solidFill>
            </a:endParaRPr>
          </a:p>
        </p:txBody>
      </p:sp>
      <p:pic>
        <p:nvPicPr>
          <p:cNvPr id="210" name="Google Shape;210;g2578161e3dc_0_105"/>
          <p:cNvPicPr preferRelativeResize="0"/>
          <p:nvPr/>
        </p:nvPicPr>
        <p:blipFill rotWithShape="1">
          <a:blip r:embed="rId5">
            <a:alphaModFix/>
          </a:blip>
          <a:srcRect b="22160" l="11570" r="-11570" t="-22160"/>
          <a:stretch/>
        </p:blipFill>
        <p:spPr>
          <a:xfrm>
            <a:off x="748589" y="8101187"/>
            <a:ext cx="8175581" cy="1470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g2578161e3dc_0_105"/>
          <p:cNvGraphicFramePr/>
          <p:nvPr/>
        </p:nvGraphicFramePr>
        <p:xfrm>
          <a:off x="9742600" y="192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{353DA329-9762-44EE-AB05-3307DCCE2472}</a:tableStyleId>
              </a:tblPr>
              <a:tblGrid>
                <a:gridCol w="3690875"/>
                <a:gridCol w="36908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Loss Function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Categorical Cross- Entropy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Number of Hidden Nodes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Number of Neurons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Optimizer Function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“sigmoid”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2" name="Google Shape;212;g2578161e3dc_0_105"/>
          <p:cNvGraphicFramePr/>
          <p:nvPr/>
        </p:nvGraphicFramePr>
        <p:xfrm>
          <a:off x="9677550" y="643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{353DA329-9762-44EE-AB05-3307DCCE2472}</a:tableStyleId>
              </a:tblPr>
              <a:tblGrid>
                <a:gridCol w="3755925"/>
                <a:gridCol w="3755925"/>
              </a:tblGrid>
              <a:tr h="98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Loss Function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Mean Squared Error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Number of Hidden Nodes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20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Number of Neurons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Optimizer Function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“adam”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578161e3dc_0_271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8" y="0"/>
            <a:ext cx="18574270" cy="1044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2578161e3dc_0_271"/>
          <p:cNvGrpSpPr/>
          <p:nvPr/>
        </p:nvGrpSpPr>
        <p:grpSpPr>
          <a:xfrm>
            <a:off x="6511375" y="2422019"/>
            <a:ext cx="9751866" cy="6668168"/>
            <a:chOff x="0" y="0"/>
            <a:chExt cx="1771295" cy="1193152"/>
          </a:xfrm>
        </p:grpSpPr>
        <p:sp>
          <p:nvSpPr>
            <p:cNvPr id="219" name="Google Shape;219;g2578161e3dc_0_271"/>
            <p:cNvSpPr/>
            <p:nvPr/>
          </p:nvSpPr>
          <p:spPr>
            <a:xfrm>
              <a:off x="0" y="0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2578161e3dc_0_271"/>
            <p:cNvSpPr txBox="1"/>
            <p:nvPr/>
          </p:nvSpPr>
          <p:spPr>
            <a:xfrm>
              <a:off x="739895" y="748252"/>
              <a:ext cx="10314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</p:txBody>
        </p:sp>
      </p:grpSp>
      <p:sp>
        <p:nvSpPr>
          <p:cNvPr id="221" name="Google Shape;221;g2578161e3dc_0_271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2" name="Google Shape;222;g2578161e3dc_0_271"/>
          <p:cNvGrpSpPr/>
          <p:nvPr/>
        </p:nvGrpSpPr>
        <p:grpSpPr>
          <a:xfrm>
            <a:off x="1028700" y="2756843"/>
            <a:ext cx="6165000" cy="3582923"/>
            <a:chOff x="0" y="-1321725"/>
            <a:chExt cx="8220000" cy="4777231"/>
          </a:xfrm>
        </p:grpSpPr>
        <p:sp>
          <p:nvSpPr>
            <p:cNvPr id="223" name="Google Shape;223;g2578161e3dc_0_271"/>
            <p:cNvSpPr txBox="1"/>
            <p:nvPr/>
          </p:nvSpPr>
          <p:spPr>
            <a:xfrm>
              <a:off x="0" y="-1321725"/>
              <a:ext cx="82200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Random Forest</a:t>
              </a:r>
              <a:endParaRPr/>
            </a:p>
          </p:txBody>
        </p:sp>
        <p:sp>
          <p:nvSpPr>
            <p:cNvPr id="224" name="Google Shape;224;g2578161e3dc_0_271"/>
            <p:cNvSpPr txBox="1"/>
            <p:nvPr/>
          </p:nvSpPr>
          <p:spPr>
            <a:xfrm>
              <a:off x="0" y="2076406"/>
              <a:ext cx="6455700" cy="13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8F8F8"/>
                  </a:solidFill>
                </a:rPr>
                <a:t>Varying the feature selection to yield the highest accuracy</a:t>
              </a:r>
              <a:endParaRPr/>
            </a:p>
          </p:txBody>
        </p:sp>
      </p:grpSp>
      <p:grpSp>
        <p:nvGrpSpPr>
          <p:cNvPr id="225" name="Google Shape;225;g2578161e3dc_0_271"/>
          <p:cNvGrpSpPr/>
          <p:nvPr/>
        </p:nvGrpSpPr>
        <p:grpSpPr>
          <a:xfrm>
            <a:off x="12509438" y="2422025"/>
            <a:ext cx="5681487" cy="1198800"/>
            <a:chOff x="-243467" y="-932103"/>
            <a:chExt cx="7575316" cy="1598400"/>
          </a:xfrm>
        </p:grpSpPr>
        <p:sp>
          <p:nvSpPr>
            <p:cNvPr id="226" name="Google Shape;226;g2578161e3dc_0_271"/>
            <p:cNvSpPr txBox="1"/>
            <p:nvPr/>
          </p:nvSpPr>
          <p:spPr>
            <a:xfrm>
              <a:off x="-243451" y="-932103"/>
              <a:ext cx="7575300" cy="15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MODEL 1: </a:t>
              </a:r>
              <a:r>
                <a:rPr b="1" lang="en-US" sz="2199">
                  <a:solidFill>
                    <a:srgbClr val="F8F8F8"/>
                  </a:solidFill>
                </a:rPr>
                <a:t>MODEL 2: Feature Engineering</a:t>
              </a:r>
              <a:endParaRPr b="1" sz="2199">
                <a:solidFill>
                  <a:srgbClr val="F8F8F8"/>
                </a:solidFill>
              </a:endParaRPr>
            </a:p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8F8F8"/>
                  </a:solidFill>
                </a:rPr>
                <a:t>A mix of technical, fundamental, macro, and proprietary data (NLP Analysis)</a:t>
              </a:r>
              <a:r>
                <a:rPr b="1" lang="en-US" sz="2199">
                  <a:solidFill>
                    <a:srgbClr val="F8F8F8"/>
                  </a:solidFill>
                </a:rPr>
                <a:t> </a:t>
              </a:r>
              <a:endParaRPr/>
            </a:p>
          </p:txBody>
        </p:sp>
        <p:sp>
          <p:nvSpPr>
            <p:cNvPr id="227" name="Google Shape;227;g2578161e3dc_0_271"/>
            <p:cNvSpPr txBox="1"/>
            <p:nvPr/>
          </p:nvSpPr>
          <p:spPr>
            <a:xfrm>
              <a:off x="-243467" y="-207395"/>
              <a:ext cx="5737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F8F8F8"/>
                </a:solidFill>
              </a:endParaRPr>
            </a:p>
          </p:txBody>
        </p:sp>
      </p:grpSp>
      <p:grpSp>
        <p:nvGrpSpPr>
          <p:cNvPr id="228" name="Google Shape;228;g2578161e3dc_0_271"/>
          <p:cNvGrpSpPr/>
          <p:nvPr/>
        </p:nvGrpSpPr>
        <p:grpSpPr>
          <a:xfrm>
            <a:off x="12664363" y="5483050"/>
            <a:ext cx="5804337" cy="1561749"/>
            <a:chOff x="-53100" y="-668327"/>
            <a:chExt cx="7739116" cy="2082332"/>
          </a:xfrm>
        </p:grpSpPr>
        <p:sp>
          <p:nvSpPr>
            <p:cNvPr id="229" name="Google Shape;229;g2578161e3dc_0_271"/>
            <p:cNvSpPr txBox="1"/>
            <p:nvPr/>
          </p:nvSpPr>
          <p:spPr>
            <a:xfrm>
              <a:off x="-53084" y="-668327"/>
              <a:ext cx="77391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MODEL 2: POST FEATURE-ENGINEERING</a:t>
              </a:r>
              <a:endParaRPr/>
            </a:p>
          </p:txBody>
        </p:sp>
        <p:sp>
          <p:nvSpPr>
            <p:cNvPr id="230" name="Google Shape;230;g2578161e3dc_0_271"/>
            <p:cNvSpPr txBox="1"/>
            <p:nvPr/>
          </p:nvSpPr>
          <p:spPr>
            <a:xfrm>
              <a:off x="-53100" y="-75495"/>
              <a:ext cx="5737200" cy="14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200">
                  <a:solidFill>
                    <a:srgbClr val="F8F8F8"/>
                  </a:solidFill>
                </a:rPr>
                <a:t>Utilizing standard fundamental analysis, ratios, and metrics</a:t>
              </a:r>
              <a:endParaRPr sz="2100">
                <a:solidFill>
                  <a:srgbClr val="F8F8F8"/>
                </a:solidFill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231" name="Google Shape;231;g2578161e3dc_0_271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g2578161e3dc_0_271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3" name="Google Shape;233;g2578161e3dc_0_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g2578161e3dc_0_271"/>
          <p:cNvGrpSpPr/>
          <p:nvPr/>
        </p:nvGrpSpPr>
        <p:grpSpPr>
          <a:xfrm>
            <a:off x="6564880" y="2307050"/>
            <a:ext cx="5804325" cy="5371405"/>
            <a:chOff x="-3436" y="-531630"/>
            <a:chExt cx="1054277" cy="961119"/>
          </a:xfrm>
        </p:grpSpPr>
        <p:sp>
          <p:nvSpPr>
            <p:cNvPr id="235" name="Google Shape;235;g2578161e3dc_0_271"/>
            <p:cNvSpPr/>
            <p:nvPr/>
          </p:nvSpPr>
          <p:spPr>
            <a:xfrm>
              <a:off x="0" y="0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2578161e3dc_0_271"/>
            <p:cNvSpPr txBox="1"/>
            <p:nvPr/>
          </p:nvSpPr>
          <p:spPr>
            <a:xfrm>
              <a:off x="-3436" y="-531630"/>
              <a:ext cx="10314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</a:endParaRPr>
            </a:p>
          </p:txBody>
        </p:sp>
      </p:grpSp>
      <p:sp>
        <p:nvSpPr>
          <p:cNvPr id="237" name="Google Shape;237;g2578161e3dc_0_271"/>
          <p:cNvSpPr txBox="1"/>
          <p:nvPr/>
        </p:nvSpPr>
        <p:spPr>
          <a:xfrm>
            <a:off x="6710900" y="5491275"/>
            <a:ext cx="55860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The second Random Forest attempt using 23 years of price data with predictors of daily Apple; volume, open, high, low and close prices resulted in a 55% Precision score.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2578161e3dc_0_2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1925" y="1402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578161e3dc_0_271"/>
          <p:cNvSpPr txBox="1"/>
          <p:nvPr/>
        </p:nvSpPr>
        <p:spPr>
          <a:xfrm>
            <a:off x="6710900" y="2422025"/>
            <a:ext cx="55860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Our first attempt</a:t>
            </a:r>
            <a:r>
              <a:rPr lang="en-US" sz="1700">
                <a:solidFill>
                  <a:schemeClr val="lt1"/>
                </a:solidFill>
              </a:rPr>
              <a:t> the predictors using Apples P/E ratio, and 50 and 200 day MA, and included other variables of 1 and 5 year treasury yields and a news score based on sentiment. Running this model resulted in a 57% Precision Score.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578161e3dc_0_174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578161e3dc_0_174"/>
          <p:cNvSpPr/>
          <p:nvPr/>
        </p:nvSpPr>
        <p:spPr>
          <a:xfrm>
            <a:off x="8098840" y="3239746"/>
            <a:ext cx="3990569" cy="1630984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578161e3dc_0_174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7" name="Google Shape;247;g2578161e3dc_0_174"/>
          <p:cNvGrpSpPr/>
          <p:nvPr/>
        </p:nvGrpSpPr>
        <p:grpSpPr>
          <a:xfrm>
            <a:off x="1028700" y="2756850"/>
            <a:ext cx="6165000" cy="5393050"/>
            <a:chOff x="0" y="-1321725"/>
            <a:chExt cx="8220000" cy="7190733"/>
          </a:xfrm>
        </p:grpSpPr>
        <p:sp>
          <p:nvSpPr>
            <p:cNvPr id="248" name="Google Shape;248;g2578161e3dc_0_174"/>
            <p:cNvSpPr txBox="1"/>
            <p:nvPr/>
          </p:nvSpPr>
          <p:spPr>
            <a:xfrm>
              <a:off x="0" y="-1321725"/>
              <a:ext cx="82200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Logistic Regression</a:t>
              </a:r>
              <a:endParaRPr/>
            </a:p>
          </p:txBody>
        </p:sp>
        <p:sp>
          <p:nvSpPr>
            <p:cNvPr id="249" name="Google Shape;249;g2578161e3dc_0_174"/>
            <p:cNvSpPr txBox="1"/>
            <p:nvPr/>
          </p:nvSpPr>
          <p:spPr>
            <a:xfrm>
              <a:off x="0" y="2076408"/>
              <a:ext cx="7485900" cy="3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8F8F8"/>
                  </a:solidFill>
                </a:rPr>
                <a:t>This model deemed to be ideal for Apple stock, using the various parameters we continued to improve the model to yield the highest results</a:t>
              </a:r>
              <a:endParaRPr/>
            </a:p>
          </p:txBody>
        </p:sp>
      </p:grpSp>
      <p:grpSp>
        <p:nvGrpSpPr>
          <p:cNvPr id="250" name="Google Shape;250;g2578161e3dc_0_174"/>
          <p:cNvGrpSpPr/>
          <p:nvPr/>
        </p:nvGrpSpPr>
        <p:grpSpPr>
          <a:xfrm>
            <a:off x="12716363" y="3633414"/>
            <a:ext cx="4302900" cy="1218600"/>
            <a:chOff x="0" y="-19050"/>
            <a:chExt cx="5737200" cy="1624800"/>
          </a:xfrm>
        </p:grpSpPr>
        <p:sp>
          <p:nvSpPr>
            <p:cNvPr id="251" name="Google Shape;251;g2578161e3dc_0_174"/>
            <p:cNvSpPr txBox="1"/>
            <p:nvPr/>
          </p:nvSpPr>
          <p:spPr>
            <a:xfrm>
              <a:off x="0" y="-19050"/>
              <a:ext cx="5737200" cy="16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TEST #1:</a:t>
              </a:r>
              <a:endParaRPr b="1" sz="2199">
                <a:solidFill>
                  <a:srgbClr val="F8F8F8"/>
                </a:solidFill>
              </a:endParaRPr>
            </a:p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Used a mix of volume, open, high, low, close and MA</a:t>
              </a:r>
              <a:endParaRPr b="1" sz="2199">
                <a:solidFill>
                  <a:srgbClr val="F8F8F8"/>
                </a:solidFill>
              </a:endParaRPr>
            </a:p>
          </p:txBody>
        </p:sp>
        <p:sp>
          <p:nvSpPr>
            <p:cNvPr id="252" name="Google Shape;252;g2578161e3dc_0_174"/>
            <p:cNvSpPr txBox="1"/>
            <p:nvPr/>
          </p:nvSpPr>
          <p:spPr>
            <a:xfrm>
              <a:off x="0" y="517322"/>
              <a:ext cx="5737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g2578161e3dc_0_174"/>
          <p:cNvSpPr/>
          <p:nvPr/>
        </p:nvSpPr>
        <p:spPr>
          <a:xfrm>
            <a:off x="8098850" y="5416553"/>
            <a:ext cx="3990569" cy="2123823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g2578161e3dc_0_174"/>
          <p:cNvGrpSpPr/>
          <p:nvPr/>
        </p:nvGrpSpPr>
        <p:grpSpPr>
          <a:xfrm>
            <a:off x="12716363" y="5810208"/>
            <a:ext cx="4302900" cy="2538900"/>
            <a:chOff x="0" y="-19050"/>
            <a:chExt cx="5737200" cy="3385200"/>
          </a:xfrm>
        </p:grpSpPr>
        <p:sp>
          <p:nvSpPr>
            <p:cNvPr id="255" name="Google Shape;255;g2578161e3dc_0_174"/>
            <p:cNvSpPr txBox="1"/>
            <p:nvPr/>
          </p:nvSpPr>
          <p:spPr>
            <a:xfrm>
              <a:off x="0" y="-19050"/>
              <a:ext cx="5737200" cy="3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TEST #2</a:t>
              </a:r>
              <a:endParaRPr b="1" sz="2199">
                <a:solidFill>
                  <a:srgbClr val="F8F8F8"/>
                </a:solidFill>
              </a:endParaRPr>
            </a:p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8F8F8"/>
                  </a:solidFill>
                </a:rPr>
                <a:t>We had more than twice the original parameters and </a:t>
              </a:r>
              <a:r>
                <a:rPr b="1" lang="en-US" sz="2199">
                  <a:solidFill>
                    <a:srgbClr val="F8F8F8"/>
                  </a:solidFill>
                </a:rPr>
                <a:t>incorporated</a:t>
              </a:r>
              <a:r>
                <a:rPr b="1" lang="en-US" sz="2199">
                  <a:solidFill>
                    <a:srgbClr val="F8F8F8"/>
                  </a:solidFill>
                </a:rPr>
                <a:t> sentiment, technical, fundamental, and macro analysis.</a:t>
              </a:r>
              <a:endParaRPr b="1" sz="2199">
                <a:solidFill>
                  <a:srgbClr val="F8F8F8"/>
                </a:solidFill>
              </a:endParaRPr>
            </a:p>
          </p:txBody>
        </p:sp>
        <p:sp>
          <p:nvSpPr>
            <p:cNvPr id="256" name="Google Shape;256;g2578161e3dc_0_174"/>
            <p:cNvSpPr txBox="1"/>
            <p:nvPr/>
          </p:nvSpPr>
          <p:spPr>
            <a:xfrm>
              <a:off x="0" y="517322"/>
              <a:ext cx="5737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g2578161e3dc_0_174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g2578161e3dc_0_174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9" name="Google Shape;259;g2578161e3dc_0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578161e3dc_0_174"/>
          <p:cNvSpPr txBox="1"/>
          <p:nvPr/>
        </p:nvSpPr>
        <p:spPr>
          <a:xfrm>
            <a:off x="8305488" y="3316488"/>
            <a:ext cx="3299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Our first few attempts, yielded us low precision and recall scores of about 70%. Using more parameters to improve this score like sentiment and EPS we kept changing the dataset until we found the best.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g2578161e3dc_0_174"/>
          <p:cNvSpPr txBox="1"/>
          <p:nvPr/>
        </p:nvSpPr>
        <p:spPr>
          <a:xfrm>
            <a:off x="8220625" y="5385333"/>
            <a:ext cx="374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Using 'EBIDTA', 'EV/EBITDA', 'EPS', 'P/E', '1 YR', '5 YR', '30 YR', '50 MA', '200 MA', 'News', 'News Score', 'Percent Change', 'Target - B/H/S (based on close - daily % change)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>
                <a:solidFill>
                  <a:schemeClr val="lt1"/>
                </a:solidFill>
              </a:rPr>
              <a:t> all the parameters we have currently in our dataset we </a:t>
            </a:r>
            <a:r>
              <a:rPr lang="en-US">
                <a:solidFill>
                  <a:schemeClr val="lt1"/>
                </a:solidFill>
              </a:rPr>
              <a:t>yielded</a:t>
            </a:r>
            <a:r>
              <a:rPr lang="en-US">
                <a:solidFill>
                  <a:schemeClr val="lt1"/>
                </a:solidFill>
              </a:rPr>
              <a:t> the best results. We had to change the news and target columns  to numerical values  so that the model would be able to accept the data.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